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989" r:id="rId1"/>
  </p:sldMasterIdLst>
  <p:notesMasterIdLst>
    <p:notesMasterId r:id="rId30"/>
  </p:notesMasterIdLst>
  <p:handoutMasterIdLst>
    <p:handoutMasterId r:id="rId31"/>
  </p:handoutMasterIdLst>
  <p:sldIdLst>
    <p:sldId id="288" r:id="rId2"/>
    <p:sldId id="329" r:id="rId3"/>
    <p:sldId id="360" r:id="rId4"/>
    <p:sldId id="376" r:id="rId5"/>
    <p:sldId id="371" r:id="rId6"/>
    <p:sldId id="389" r:id="rId7"/>
    <p:sldId id="378" r:id="rId8"/>
    <p:sldId id="339" r:id="rId9"/>
    <p:sldId id="390" r:id="rId10"/>
    <p:sldId id="363" r:id="rId11"/>
    <p:sldId id="375" r:id="rId12"/>
    <p:sldId id="364" r:id="rId13"/>
    <p:sldId id="391" r:id="rId14"/>
    <p:sldId id="382" r:id="rId15"/>
    <p:sldId id="383" r:id="rId16"/>
    <p:sldId id="384" r:id="rId17"/>
    <p:sldId id="374" r:id="rId18"/>
    <p:sldId id="365" r:id="rId19"/>
    <p:sldId id="392" r:id="rId20"/>
    <p:sldId id="346" r:id="rId21"/>
    <p:sldId id="362" r:id="rId22"/>
    <p:sldId id="377" r:id="rId23"/>
    <p:sldId id="372" r:id="rId24"/>
    <p:sldId id="369" r:id="rId25"/>
    <p:sldId id="373" r:id="rId26"/>
    <p:sldId id="307" r:id="rId27"/>
    <p:sldId id="340" r:id="rId28"/>
    <p:sldId id="366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A6"/>
    <a:srgbClr val="1C5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81" autoAdjust="0"/>
    <p:restoredTop sz="90526" autoAdjust="0"/>
  </p:normalViewPr>
  <p:slideViewPr>
    <p:cSldViewPr>
      <p:cViewPr varScale="1">
        <p:scale>
          <a:sx n="100" d="100"/>
          <a:sy n="100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2D0DC34E-8D79-4E39-BB1C-709822F65E9B}" type="datetimeFigureOut">
              <a:rPr lang="fa-IR"/>
              <a:pPr>
                <a:defRPr/>
              </a:pPr>
              <a:t>09/04/1446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11FF0D52-82F6-4F20-AA07-ED4540166CCF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736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B31552-3B9F-4248-9BCA-764D5901B8E9}" type="datetimeFigureOut">
              <a:rPr lang="fa-IR"/>
              <a:pPr>
                <a:defRPr/>
              </a:pPr>
              <a:t>09/04/1446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fld id="{E0791163-FF34-4304-B0EF-F7B059C7C6C4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031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23CD6E-AF2F-4636-BB08-82B7BED3F0F7}" type="slidenum">
              <a:rPr lang="fa-IR">
                <a:latin typeface="Calibri" panose="020F0502020204030204" pitchFamily="34" charset="0"/>
              </a:rPr>
              <a:pPr eaLnBrk="1" hangingPunct="1"/>
              <a:t>1</a:t>
            </a:fld>
            <a:endParaRPr 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20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9383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45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255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992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5571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563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596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107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3938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1683" y="332656"/>
            <a:ext cx="7773338" cy="792088"/>
          </a:xfrm>
        </p:spPr>
        <p:txBody>
          <a:bodyPr>
            <a:normAutofit/>
          </a:bodyPr>
          <a:lstStyle>
            <a:lvl1pPr>
              <a:defRPr sz="2800">
                <a:solidFill>
                  <a:srgbClr val="1B56A6"/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تيتراسلايد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5331" y="1340768"/>
            <a:ext cx="7773339" cy="4968552"/>
          </a:xfrm>
        </p:spPr>
        <p:txBody>
          <a:bodyPr anchor="t"/>
          <a:lstStyle>
            <a:lvl1pPr algn="r" rtl="1">
              <a:defRPr>
                <a:cs typeface="B Nazanin" panose="00000400000000000000" pitchFamily="2" charset="-78"/>
              </a:defRPr>
            </a:lvl1pPr>
            <a:lvl2pPr marL="457200" indent="0" algn="r" rtl="1">
              <a:buNone/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lvl="0"/>
            <a:r>
              <a:rPr lang="fa-IR"/>
              <a:t>اين متن مي بايست كمتر از هزار كاركتر باشد.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59053" y="6376243"/>
            <a:ext cx="1477244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331" y="6376243"/>
            <a:ext cx="5004665" cy="365125"/>
          </a:xfrm>
        </p:spPr>
        <p:txBody>
          <a:bodyPr/>
          <a:lstStyle>
            <a:lvl1pPr algn="ctr" rtl="1">
              <a:defRPr sz="1200">
                <a:cs typeface="B Nazanin" panose="00000400000000000000" pitchFamily="2" charset="-78"/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6297" y="6376243"/>
            <a:ext cx="1222374" cy="365125"/>
          </a:xfrm>
        </p:spPr>
        <p:txBody>
          <a:bodyPr/>
          <a:lstStyle/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681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747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91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16632"/>
            <a:ext cx="7773338" cy="57823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55177" y="1800072"/>
            <a:ext cx="3829520" cy="3424107"/>
          </a:xfrm>
        </p:spPr>
        <p:txBody>
          <a:bodyPr anchor="ctr"/>
          <a:lstStyle>
            <a:lvl1pPr algn="ctr" rtl="1"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محل قرار گرفتن تصوير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4629150" y="930958"/>
            <a:ext cx="3829050" cy="5162337"/>
          </a:xfrm>
        </p:spPr>
        <p:txBody>
          <a:bodyPr/>
          <a:lstStyle>
            <a:lvl1pPr marL="342900" indent="-342900" algn="r" rtl="1">
              <a:buFont typeface="Arial" panose="020B0604020202020204" pitchFamily="34" charset="0"/>
              <a:buChar char="•"/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>
                <a:cs typeface="B Nazanin" panose="00000400000000000000" pitchFamily="2" charset="-78"/>
              </a:rPr>
              <a:t>حداكثر 500 كاركتر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59053" y="6232227"/>
            <a:ext cx="118921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331" y="6232227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7321" y="6232227"/>
            <a:ext cx="1441349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127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88640"/>
            <a:ext cx="7773338" cy="86626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59746" y="1266591"/>
            <a:ext cx="3655106" cy="679994"/>
          </a:xfrm>
        </p:spPr>
        <p:txBody>
          <a:bodyPr anchor="ctr">
            <a:noAutofit/>
          </a:bodyPr>
          <a:lstStyle>
            <a:lvl1pPr marL="0" indent="0" algn="ctr">
              <a:lnSpc>
                <a:spcPct val="75000"/>
              </a:lnSpc>
              <a:buNone/>
              <a:defRPr lang="en-US" sz="2600" b="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1" eaLnBrk="1" latinLnBrk="0" hangingPunct="1">
              <a:lnSpc>
                <a:spcPct val="75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fa-IR"/>
              <a:t>تيتر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685331" y="1946585"/>
            <a:ext cx="3829520" cy="4169009"/>
          </a:xfrm>
        </p:spPr>
        <p:txBody>
          <a:bodyPr/>
          <a:lstStyle>
            <a:lvl1pPr marL="228600" marR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600">
                <a:cs typeface="B Nazanin" panose="00000400000000000000" pitchFamily="2" charset="-78"/>
              </a:defRPr>
            </a:lvl1pPr>
            <a:lvl2pPr algn="r" rtl="1"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/>
              <a:t>حداكثر 500 كاركتر</a:t>
            </a:r>
            <a:endParaRPr lang="en-US"/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317" y="1266591"/>
            <a:ext cx="3661353" cy="679994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75000"/>
              </a:lnSpc>
              <a:buNone/>
              <a:defRPr sz="2600" b="0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تيتر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4629150" y="1946585"/>
            <a:ext cx="3829051" cy="4169009"/>
          </a:xfrm>
        </p:spPr>
        <p:txBody>
          <a:bodyPr>
            <a:normAutofit/>
          </a:bodyPr>
          <a:lstStyle>
            <a:lvl1pPr algn="r" rtl="1">
              <a:defRPr sz="1600"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حداكثر 500 كاركتر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759053" y="6304235"/>
            <a:ext cx="154925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85331" y="6304235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308305" y="6304235"/>
            <a:ext cx="1150366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5837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a-IR"/>
              <a:t>9 ژوئن 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كاربرگ اطلاعات اوليه درخواست استقرار در پارك علم و فناوري دانشگاه علوم پايه زنجان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3924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218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724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58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924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  <p:sldLayoutId id="2147484007" r:id="rId1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62751" y="1374660"/>
            <a:ext cx="1889667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endParaRPr lang="fa-IR" sz="2400" b="1" dirty="0">
              <a:ln/>
              <a:solidFill>
                <a:srgbClr val="1B56A6"/>
              </a:solidFill>
              <a:cs typeface="B Nazanin" panose="00000400000000000000" pitchFamily="2" charset="-78"/>
            </a:endParaRPr>
          </a:p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fa-IR" sz="2000" b="1" dirty="0">
                <a:ln/>
                <a:solidFill>
                  <a:srgbClr val="1C57A7"/>
                </a:solidFill>
                <a:cs typeface="B Nazanin" panose="00000400000000000000" pitchFamily="2" charset="-78"/>
              </a:rPr>
              <a:t> </a:t>
            </a:r>
            <a:endParaRPr lang="fa-IR" sz="2000" b="1" dirty="0">
              <a:solidFill>
                <a:srgbClr val="1C57A7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926035"/>
            <a:ext cx="2348564" cy="923827"/>
          </a:xfrm>
          <a:prstGeom prst="rect">
            <a:avLst/>
          </a:prstGeom>
        </p:spPr>
      </p:pic>
      <p:pic>
        <p:nvPicPr>
          <p:cNvPr id="1026" name="Picture 2" descr="http://zibasaz.niniweblog.com/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7067"/>
            <a:ext cx="1236038" cy="9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D3234D7-1132-4C98-B005-28880094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4437112"/>
            <a:ext cx="7773338" cy="1596177"/>
          </a:xfrm>
        </p:spPr>
        <p:txBody>
          <a:bodyPr>
            <a:norm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نکات قابل توجهی که در صورت عدم رعایت آنها طرح ارسالی مورد بررسی قرار نخواهد گرفت: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1- عدم پاسخ دهی به کلیه سوالات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2-پاسخ دهی بصورت کلی‌گویی 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3- اجتناب از ارائه توضیحاتی که ارتباطی با سوال مطرح شده ندارند.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2F946E-1844-424A-B457-372DF739C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4544" y="259807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CB0901-35E8-4BCF-ABB8-D3661F961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3017809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ctr"/>
                <a:tab pos="5486400" algn="r"/>
              </a:tabLst>
            </a:pPr>
            <a:r>
              <a:rPr kumimoji="0" lang="fa-IR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کاربرگ  اولیه تقاضای استقرار – تحقیق و توسعه</a:t>
            </a:r>
            <a:endParaRPr kumimoji="0" lang="fa-IR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4B3F-5926-4D53-A887-6584BFD9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میزان توسعه محصول /خدمت: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D0DB8-0096-4171-AF46-5E3E7E8C5A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43608" y="930958"/>
            <a:ext cx="7414592" cy="5162337"/>
          </a:xfrm>
        </p:spPr>
        <p:txBody>
          <a:bodyPr/>
          <a:lstStyle/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اتمام مرحله پژوهشی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 دارای مجوز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تولید محدود با ذکر مقیاس...........................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دانش فني آماده واگذاری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نرم افزار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پلتفرم ارائه خدمات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7978C9-E74C-4C7A-825A-C73364AA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2851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5BC50-E93A-4843-A6C1-4ABAD4077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سطح تکنولوژی: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D24D3-4D1E-4861-93E6-8793F09AD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7544" y="930958"/>
            <a:ext cx="7990656" cy="5162337"/>
          </a:xfrm>
        </p:spPr>
        <p:txBody>
          <a:bodyPr/>
          <a:lstStyle/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اگرمحصول/ خدمات کاملا نو ظهور است. جنبه های نو ظهوری و نوآوری آن ذکر گردد: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اگرمهندسی معکوس است ازچه محصولی و مربوط به چه کشوری مهندسی معکوس شده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نسبت به محصولات/ خدمات موجود  رقبای موجود چه تغییراتی داشته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BAF0A-C97F-4487-89C6-5AC3FBBB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892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23D3-800C-445B-8776-40CC7D5C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تصویر یا فیلم کوتاه  3 دقیقه ای از محصول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CF73A-1CA3-45E8-BB57-3CD9F66BD4F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176" y="1124744"/>
            <a:ext cx="7803493" cy="40994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5026F-19B3-4D29-A152-F2AB0E1B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527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E8183-0FD1-4DD0-AA56-47D60398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مدل درآمدی یا همان مدل تجاری ورود به بازار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6CB34-1672-4828-990B-0330DCFD02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43C96-CDB3-4737-8DDE-8920E5F2EFC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8AE88-0344-45DD-9B07-1E8DA238A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3822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 fontScale="90000"/>
          </a:bodyPr>
          <a:lstStyle/>
          <a:p>
            <a:r>
              <a:rPr lang="fa-IR" dirty="0"/>
              <a:t>سوال 1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بازار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محصول را از نظر شرایط حاکم بر بازار بررسی کنید.(آمار تولید محصول در کشور تا چند سال اخیر چقدر بوده و میزان ظرفیت بازار را پیش بینی کنید.) 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1812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/>
          </a:bodyPr>
          <a:lstStyle/>
          <a:p>
            <a:r>
              <a:rPr lang="fa-IR" dirty="0"/>
              <a:t>سوال 2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فنی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روش تولید محصول٬ ماشین آلات مورد نیاز٬ فضای سوله مورد نیاز٬ تعداد پرسنل مورد نیاز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586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584176"/>
          </a:xfrm>
        </p:spPr>
        <p:txBody>
          <a:bodyPr>
            <a:normAutofit/>
          </a:bodyPr>
          <a:lstStyle/>
          <a:p>
            <a:r>
              <a:rPr lang="fa-IR" dirty="0"/>
              <a:t>سوال 3 طرح توجیهی:</a:t>
            </a:r>
            <a:br>
              <a:rPr lang="fa-IR" sz="2400" dirty="0"/>
            </a:br>
            <a:r>
              <a:rPr lang="fa-IR" sz="2000" b="1" i="0" dirty="0">
                <a:solidFill>
                  <a:srgbClr val="0A0A0A"/>
                </a:solidFill>
                <a:effectLst/>
                <a:latin typeface="yekancdn"/>
              </a:rPr>
              <a:t>بخش مالی</a:t>
            </a:r>
            <a:r>
              <a:rPr lang="fa-IR" sz="2000" b="0" i="0" dirty="0">
                <a:solidFill>
                  <a:srgbClr val="0A0A0A"/>
                </a:solidFill>
                <a:effectLst/>
                <a:latin typeface="yekancdn"/>
              </a:rPr>
              <a:t> : سرمایه در گردش مورد نیاز٬ هزینه خرید ماشین آلات٬ حقوق ها و دستمزد های پرسنل و دیگر اسناد مالی</a:t>
            </a:r>
            <a:r>
              <a:rPr lang="en-US" sz="2000" b="0" i="0" dirty="0">
                <a:solidFill>
                  <a:srgbClr val="0A0A0A"/>
                </a:solidFill>
                <a:effectLst/>
                <a:latin typeface="yekancdn"/>
              </a:rPr>
              <a:t> 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7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6FAE-0E9B-4D89-8B6F-BDD6304A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334" y="546927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 عملیاتی رسیدن به اهداف در افق 12‌ماهه:(تیم کاری،ثبت حقوقی،تثبت محصول،تثبیت بازار، مجوزها، ورود به بازار)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50D449C-E82E-4F5E-B2AC-3E3F3E05C8E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71333129"/>
              </p:ext>
            </p:extLst>
          </p:nvPr>
        </p:nvGraphicFramePr>
        <p:xfrm>
          <a:off x="611559" y="1412776"/>
          <a:ext cx="7992888" cy="4635035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388445">
                  <a:extLst>
                    <a:ext uri="{9D8B030D-6E8A-4147-A177-3AD203B41FA5}">
                      <a16:colId xmlns:a16="http://schemas.microsoft.com/office/drawing/2014/main" val="845209433"/>
                    </a:ext>
                  </a:extLst>
                </a:gridCol>
                <a:gridCol w="581794">
                  <a:extLst>
                    <a:ext uri="{9D8B030D-6E8A-4147-A177-3AD203B41FA5}">
                      <a16:colId xmlns:a16="http://schemas.microsoft.com/office/drawing/2014/main" val="3703510402"/>
                    </a:ext>
                  </a:extLst>
                </a:gridCol>
                <a:gridCol w="482089">
                  <a:extLst>
                    <a:ext uri="{9D8B030D-6E8A-4147-A177-3AD203B41FA5}">
                      <a16:colId xmlns:a16="http://schemas.microsoft.com/office/drawing/2014/main" val="367635229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26040320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1463349015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3390176246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353958371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2967757110"/>
                    </a:ext>
                  </a:extLst>
                </a:gridCol>
              </a:tblGrid>
              <a:tr h="305200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effectLst/>
                          <a:cs typeface="B Nazanin" panose="00000400000000000000" pitchFamily="2" charset="-78"/>
                        </a:rPr>
                        <a:t>گام‌های اجرایی                                                                                         ماه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مجری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885903991"/>
                  </a:ext>
                </a:extLst>
              </a:tr>
              <a:tr h="826076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670194904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016071908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982874661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87739474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802994519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803017825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AEDA0-77F2-4C1B-9F22-DEB7EDFF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4045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B6921-B280-4581-8651-6FF1A994A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رقبای اصلی شما در بازار به تفکیک رقبای داخلی و خارجی عبارتند از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20B94A-B720-4378-9DD2-0551C836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18</a:t>
            </a:fld>
            <a:endParaRPr lang="fa-IR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42D2E89-6AC9-44D0-B3DA-59BB2B059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646803"/>
              </p:ext>
            </p:extLst>
          </p:nvPr>
        </p:nvGraphicFramePr>
        <p:xfrm>
          <a:off x="692156" y="1268760"/>
          <a:ext cx="7773336" cy="404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112">
                  <a:extLst>
                    <a:ext uri="{9D8B030D-6E8A-4147-A177-3AD203B41FA5}">
                      <a16:colId xmlns:a16="http://schemas.microsoft.com/office/drawing/2014/main" val="1813544082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2426927998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1021856611"/>
                    </a:ext>
                  </a:extLst>
                </a:gridCol>
              </a:tblGrid>
              <a:tr h="835511"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cs typeface="B Nazanin" panose="00000400000000000000" pitchFamily="2" charset="-78"/>
                        </a:rPr>
                        <a:t>مقایسه</a:t>
                      </a:r>
                      <a:r>
                        <a:rPr lang="fa-IR" dirty="0"/>
                        <a:t> معایب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مقایسه مزایا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نام شرکت رقیب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568176"/>
                  </a:ext>
                </a:extLst>
              </a:tr>
              <a:tr h="1883135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fa-IR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814166"/>
                  </a:ext>
                </a:extLst>
              </a:tr>
              <a:tr h="1327629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435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939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947EF-AAEB-4EAA-81C3-C43236FD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ویژگی های مزیت رقابتی محصول ما در مقایسه با رقبا مشخصا  ذکر شود.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C53DF-FE9D-41C8-B97A-0A94A263F1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FCCB8-6012-430E-99DE-857F0095AA8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89016-121B-4B8B-A79F-7596FFAA4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280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5A26B-268C-4A28-B287-D1439E7F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 </a:t>
            </a:r>
            <a:fld id="{69C3C852-D4BA-4806-AA99-BCE77F0038FE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DE9949-24EC-46CE-91E2-3EFA1725B672}"/>
              </a:ext>
            </a:extLst>
          </p:cNvPr>
          <p:cNvSpPr txBox="1"/>
          <p:nvPr/>
        </p:nvSpPr>
        <p:spPr>
          <a:xfrm>
            <a:off x="3131840" y="530426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عمومي واحد فناور</a:t>
            </a:r>
            <a:endParaRPr lang="en-US" sz="16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6E21E30-AF3B-4AD7-A914-DFD561986F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9789736"/>
              </p:ext>
            </p:extLst>
          </p:nvPr>
        </p:nvGraphicFramePr>
        <p:xfrm>
          <a:off x="685800" y="1268761"/>
          <a:ext cx="7772400" cy="4608508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1727372">
                  <a:extLst>
                    <a:ext uri="{9D8B030D-6E8A-4147-A177-3AD203B41FA5}">
                      <a16:colId xmlns:a16="http://schemas.microsoft.com/office/drawing/2014/main" val="3695891435"/>
                    </a:ext>
                  </a:extLst>
                </a:gridCol>
                <a:gridCol w="1851756">
                  <a:extLst>
                    <a:ext uri="{9D8B030D-6E8A-4147-A177-3AD203B41FA5}">
                      <a16:colId xmlns:a16="http://schemas.microsoft.com/office/drawing/2014/main" val="1831785383"/>
                    </a:ext>
                  </a:extLst>
                </a:gridCol>
                <a:gridCol w="1341784">
                  <a:extLst>
                    <a:ext uri="{9D8B030D-6E8A-4147-A177-3AD203B41FA5}">
                      <a16:colId xmlns:a16="http://schemas.microsoft.com/office/drawing/2014/main" val="358491494"/>
                    </a:ext>
                  </a:extLst>
                </a:gridCol>
                <a:gridCol w="682554">
                  <a:extLst>
                    <a:ext uri="{9D8B030D-6E8A-4147-A177-3AD203B41FA5}">
                      <a16:colId xmlns:a16="http://schemas.microsoft.com/office/drawing/2014/main" val="4111357596"/>
                    </a:ext>
                  </a:extLst>
                </a:gridCol>
                <a:gridCol w="2168934">
                  <a:extLst>
                    <a:ext uri="{9D8B030D-6E8A-4147-A177-3AD203B41FA5}">
                      <a16:colId xmlns:a16="http://schemas.microsoft.com/office/drawing/2014/main" val="4158894158"/>
                    </a:ext>
                  </a:extLst>
                </a:gridCol>
              </a:tblGrid>
              <a:tr h="368264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</a:t>
                      </a:r>
                      <a:r>
                        <a:rPr lang="fa-IR" sz="1100">
                          <a:effectLst/>
                        </a:rPr>
                        <a:t>نام سازمان مادر</a:t>
                      </a:r>
                      <a:r>
                        <a:rPr lang="fa-IR" sz="800">
                          <a:effectLst/>
                        </a:rPr>
                        <a:t>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نام واحد تحقیق و توسعه: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074609"/>
                  </a:ext>
                </a:extLst>
              </a:tr>
              <a:tr h="906337">
                <a:tc gridSpan="5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وضعیت حقوقی واحد تحقیق و توسعه:  ثبت شده در وزارت صنایع  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r>
                        <a:rPr lang="fa-IR" sz="1100">
                          <a:effectLst/>
                        </a:rPr>
                        <a:t>    ثبت واحد مستقل 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r>
                        <a:rPr lang="fa-IR" sz="1100">
                          <a:effectLst/>
                        </a:rPr>
                        <a:t>مصوب در نمودار سازمانی سازمان مادر: 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r>
                        <a:rPr lang="fa-IR" sz="1100">
                          <a:effectLst/>
                        </a:rPr>
                        <a:t>   هیچکدام 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r>
                        <a:rPr lang="en-US" sz="1100">
                          <a:effectLst/>
                        </a:rPr>
                        <a:t> </a:t>
                      </a:r>
                      <a:r>
                        <a:rPr lang="fa-IR" sz="1100">
                          <a:effectLst/>
                        </a:rPr>
                        <a:t>شرح دهید: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278588"/>
                  </a:ext>
                </a:extLst>
              </a:tr>
              <a:tr h="36331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شماره ثبت: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تاریخ ثبت: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شناسه ملی: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کد اقتصادی: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649060"/>
                  </a:ext>
                </a:extLst>
              </a:tr>
              <a:tr h="363315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واحد دارای مجوز تحقیق و توسعه است؟بلی 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r>
                        <a:rPr lang="fa-IR" sz="1100">
                          <a:effectLst/>
                        </a:rPr>
                        <a:t>خیر</a:t>
                      </a:r>
                      <a:r>
                        <a:rPr lang="en-US" sz="1100">
                          <a:effectLst/>
                          <a:sym typeface="Symbol" panose="05050102010706020507" pitchFamily="18" charset="2"/>
                        </a:rPr>
                        <a:t>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شماره 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تاریخ:                  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مرجع صدور: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1785706"/>
                  </a:ext>
                </a:extLst>
              </a:tr>
              <a:tr h="363315">
                <a:tc gridSpan="5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عنوان طرح تحقیقاتی مصوب: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963935"/>
                  </a:ext>
                </a:extLst>
              </a:tr>
              <a:tr h="363315">
                <a:tc gridSpan="5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زمینه کلی فعالیت: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262547"/>
                  </a:ext>
                </a:extLst>
              </a:tr>
              <a:tr h="363315">
                <a:tc gridSpan="5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نام محصول ناشی ازنتایج تحقیقات 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520649"/>
                  </a:ext>
                </a:extLst>
              </a:tr>
              <a:tr h="363315">
                <a:tc gridSpan="5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آدرس کارگاه یا آزمایشگاه در بیرون از ساختمان  پارک: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060490"/>
                  </a:ext>
                </a:extLst>
              </a:tr>
              <a:tr h="115401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نام  مسئول واحد تحقیق و توسعه: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نام مسئول مستقر واحد تحقیق و توسعه :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تلفن همراه: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تلفن واحد :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نمابر واحد: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کدپستی واحد: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پست الکترونیک: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وب</a:t>
                      </a:r>
                      <a:r>
                        <a:rPr lang="en-US" sz="1100" dirty="0">
                          <a:effectLst/>
                        </a:rPr>
                        <a:t>‌</a:t>
                      </a:r>
                      <a:r>
                        <a:rPr lang="fa-IR" sz="1100" dirty="0">
                          <a:effectLst/>
                        </a:rPr>
                        <a:t>گاه: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صندوق پستی: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5500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679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ورود محصول/ خدمت به بازارنیازمند چه مجوزهایی است ؟ لطفاً توضيح دهيد؟</a:t>
            </a:r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20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44788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مجوزهای مورد نیاز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99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CE366-65A8-45D2-B5A2-2816586C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</a:rPr>
              <a:t>درج مجوزها (درصورت موجود)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E8849-A579-4B6E-AFBE-378590872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21</a:t>
            </a:fld>
            <a:endParaRPr lang="fa-I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CA5E8-F857-4D2C-97F2-2CB9F146F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73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5F954-18BF-4DE1-8E86-C1C4FF9C2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مهار مسائل زیست محیطی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638A7-E227-462D-8B39-F6FA7306AD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1BE02-CAA5-40E5-8563-0C401F4CC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89342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586AF-C497-496E-9E74-A21533AF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 بینی اعتبار مورد نیاز برای یک دوره یکساله به </a:t>
            </a:r>
            <a:r>
              <a:rPr lang="fa-IR" sz="1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میلیون </a:t>
            </a:r>
            <a:r>
              <a:rPr lang="fa-IR" sz="1600" b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تومان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DFCF9-0D74-433A-862B-57F6680E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23</a:t>
            </a:fld>
            <a:endParaRPr lang="fa-I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1CA7F61-485D-4615-B4A6-A5418CD346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719135"/>
              </p:ext>
            </p:extLst>
          </p:nvPr>
        </p:nvGraphicFramePr>
        <p:xfrm>
          <a:off x="685801" y="1268760"/>
          <a:ext cx="7772399" cy="33106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417216">
                  <a:extLst>
                    <a:ext uri="{9D8B030D-6E8A-4147-A177-3AD203B41FA5}">
                      <a16:colId xmlns:a16="http://schemas.microsoft.com/office/drawing/2014/main" val="2389485957"/>
                    </a:ext>
                  </a:extLst>
                </a:gridCol>
                <a:gridCol w="2112538">
                  <a:extLst>
                    <a:ext uri="{9D8B030D-6E8A-4147-A177-3AD203B41FA5}">
                      <a16:colId xmlns:a16="http://schemas.microsoft.com/office/drawing/2014/main" val="2503145912"/>
                    </a:ext>
                  </a:extLst>
                </a:gridCol>
                <a:gridCol w="3242645">
                  <a:extLst>
                    <a:ext uri="{9D8B030D-6E8A-4147-A177-3AD203B41FA5}">
                      <a16:colId xmlns:a16="http://schemas.microsoft.com/office/drawing/2014/main" val="521137555"/>
                    </a:ext>
                  </a:extLst>
                </a:gridCol>
              </a:tblGrid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عنوان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جمع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توضیحات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276102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پرسنلی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9588737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مواد اولیه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577731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تجهیزات و ماشین‌آلات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35776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ساخت  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514335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دریافت مجوزها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0650840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تبلیغات و ورود به بازار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736556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سایر هزینه‌ها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64363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جمع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196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787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تجهیزات مورد نیاز و راه‌های تامین منابع مالی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24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28273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44">
                  <a:extLst>
                    <a:ext uri="{9D8B030D-6E8A-4147-A177-3AD203B41FA5}">
                      <a16:colId xmlns:a16="http://schemas.microsoft.com/office/drawing/2014/main" val="623683932"/>
                    </a:ext>
                  </a:extLst>
                </a:gridCol>
                <a:gridCol w="1770028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1847528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راه‌های تامین منابع مالی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میزان دسترسی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نام تجهیزات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2995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514E-2791-49E8-9005-64A29620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آیا تاکنون حمایت‌ها و پشتیبانی‌های مالی و معنوی سازمان‌ها یا نهادهای خصوصی یا دولتی از ایده پیشنهادی انجام شده ویا در مرکزرشد دیگری  استقرارداشته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﻿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اید؟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D88F1ED-34E6-427C-8A8E-1499F6D7C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7981825"/>
              </p:ext>
            </p:extLst>
          </p:nvPr>
        </p:nvGraphicFramePr>
        <p:xfrm>
          <a:off x="685799" y="1556792"/>
          <a:ext cx="7772401" cy="309634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9255">
                  <a:extLst>
                    <a:ext uri="{9D8B030D-6E8A-4147-A177-3AD203B41FA5}">
                      <a16:colId xmlns:a16="http://schemas.microsoft.com/office/drawing/2014/main" val="3108090583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2731824445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132471930"/>
                    </a:ext>
                  </a:extLst>
                </a:gridCol>
                <a:gridCol w="1548262">
                  <a:extLst>
                    <a:ext uri="{9D8B030D-6E8A-4147-A177-3AD203B41FA5}">
                      <a16:colId xmlns:a16="http://schemas.microsoft.com/office/drawing/2014/main" val="2109396068"/>
                    </a:ext>
                  </a:extLst>
                </a:gridCol>
                <a:gridCol w="1125444">
                  <a:extLst>
                    <a:ext uri="{9D8B030D-6E8A-4147-A177-3AD203B41FA5}">
                      <a16:colId xmlns:a16="http://schemas.microsoft.com/office/drawing/2014/main" val="4143259604"/>
                    </a:ext>
                  </a:extLst>
                </a:gridCol>
              </a:tblGrid>
              <a:tr h="47604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نهاد‌حمایت‌گر/  پشتیبان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نوع همکاری، مشارکت و یا حمایت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533528"/>
                  </a:ext>
                </a:extLst>
              </a:tr>
              <a:tr h="10239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محل استقرار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حمایت مالی میلیون ریال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شروع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پایان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456240017"/>
                  </a:ext>
                </a:extLst>
              </a:tr>
              <a:tr h="6554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2609120913"/>
                  </a:ext>
                </a:extLst>
              </a:tr>
              <a:tr h="9409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187423044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6A1FF-254E-4C57-B16E-581EA1B2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62906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latin typeface="IranNastaliq" pitchFamily="18" charset="0"/>
                <a:cs typeface="B Nazanin" panose="00000400000000000000" pitchFamily="2" charset="-78"/>
              </a:rPr>
              <a:t>فضای کار و امکانات لازم و کاربرد استفاده از این فضا را تشریح نمایید.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F782F-DD3A-421B-ACE4-56AEF326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09333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 و امکانات  مورد نياز واحد فناور به هنگام استقرار در پارک برای تولید محصول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81670C-8312-49CB-8E8A-63974D1FA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7279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8E91-9A25-4640-AD40-F499BB29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/>
                </a:solidFill>
              </a:rPr>
              <a:t>اطلاعات تماس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6FDF6-0869-4701-A6F5-EF1C497C4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متقاضی محترم لطفا جهت حضور در جلسه مصاحبه اولیه جیمیل خود را اعلام نمایید.</a:t>
            </a:r>
          </a:p>
          <a:p>
            <a:r>
              <a:rPr lang="fa-IR" dirty="0"/>
              <a:t>جیمیل:</a:t>
            </a:r>
          </a:p>
          <a:p>
            <a:r>
              <a:rPr lang="fa-IR" dirty="0"/>
              <a:t>شماره تماس: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18837-256C-49CB-960A-1CC5462D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922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6BFB-C286-4CB9-BD06-7EAFBAEE8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404665"/>
            <a:ext cx="7773338" cy="648072"/>
          </a:xfrm>
        </p:spPr>
        <p:txBody>
          <a:bodyPr>
            <a:noAutofit/>
          </a:bodyPr>
          <a:lstStyle/>
          <a:p>
            <a:r>
              <a:rPr lang="fa-IR" sz="1600" dirty="0">
                <a:cs typeface="B Nazanin" panose="00000400000000000000" pitchFamily="2" charset="-78"/>
              </a:rPr>
              <a:t>آگهی ثبت شرکت (درصورت ثبت شرکت)</a:t>
            </a:r>
            <a:br>
              <a:rPr lang="fa-IR" sz="1600" dirty="0">
                <a:cs typeface="B Nazanin" panose="00000400000000000000" pitchFamily="2" charset="-78"/>
              </a:rPr>
            </a:b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BB41EE-4A2F-4581-B3A1-ECA4CDE5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3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726179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689718"/>
          </a:xfrm>
        </p:spPr>
        <p:txBody>
          <a:bodyPr>
            <a:normAutofit/>
          </a:bodyPr>
          <a:lstStyle/>
          <a:p>
            <a:r>
              <a:rPr lang="fa-IR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سهامداران/ موسسين</a:t>
            </a:r>
            <a:r>
              <a:rPr lang="fa-IR" sz="1600" b="1">
                <a:effectLst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واحد فناور: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4</a:t>
            </a:fld>
            <a:r>
              <a:rPr lang="fa-IR"/>
              <a:t> از   20 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64CCCB-B7A0-4041-A55A-499CAE4F8211}"/>
              </a:ext>
            </a:extLst>
          </p:cNvPr>
          <p:cNvGraphicFramePr>
            <a:graphicFrameLocks noGrp="1"/>
          </p:cNvGraphicFramePr>
          <p:nvPr/>
        </p:nvGraphicFramePr>
        <p:xfrm>
          <a:off x="968152" y="3684169"/>
          <a:ext cx="7772400" cy="235840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511">
                  <a:extLst>
                    <a:ext uri="{9D8B030D-6E8A-4147-A177-3AD203B41FA5}">
                      <a16:colId xmlns:a16="http://schemas.microsoft.com/office/drawing/2014/main" val="308288083"/>
                    </a:ext>
                  </a:extLst>
                </a:gridCol>
                <a:gridCol w="1403976">
                  <a:extLst>
                    <a:ext uri="{9D8B030D-6E8A-4147-A177-3AD203B41FA5}">
                      <a16:colId xmlns:a16="http://schemas.microsoft.com/office/drawing/2014/main" val="2971235507"/>
                    </a:ext>
                  </a:extLst>
                </a:gridCol>
                <a:gridCol w="991956">
                  <a:extLst>
                    <a:ext uri="{9D8B030D-6E8A-4147-A177-3AD203B41FA5}">
                      <a16:colId xmlns:a16="http://schemas.microsoft.com/office/drawing/2014/main" val="1427100188"/>
                    </a:ext>
                  </a:extLst>
                </a:gridCol>
                <a:gridCol w="1103902">
                  <a:extLst>
                    <a:ext uri="{9D8B030D-6E8A-4147-A177-3AD203B41FA5}">
                      <a16:colId xmlns:a16="http://schemas.microsoft.com/office/drawing/2014/main" val="3151240074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915143743"/>
                    </a:ext>
                  </a:extLst>
                </a:gridCol>
                <a:gridCol w="1009060">
                  <a:extLst>
                    <a:ext uri="{9D8B030D-6E8A-4147-A177-3AD203B41FA5}">
                      <a16:colId xmlns:a16="http://schemas.microsoft.com/office/drawing/2014/main" val="1628300196"/>
                    </a:ext>
                  </a:extLst>
                </a:gridCol>
                <a:gridCol w="708985">
                  <a:extLst>
                    <a:ext uri="{9D8B030D-6E8A-4147-A177-3AD203B41FA5}">
                      <a16:colId xmlns:a16="http://schemas.microsoft.com/office/drawing/2014/main" val="4133397478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1779817345"/>
                    </a:ext>
                  </a:extLst>
                </a:gridCol>
              </a:tblGrid>
              <a:tr h="68920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رشته تحصيلي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مقطع تحصیلی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اخذ مدرك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اخذ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سمت در واحد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346964"/>
                  </a:ext>
                </a:extLst>
              </a:tr>
              <a:tr h="4909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تمام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پاره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712206"/>
                  </a:ext>
                </a:extLst>
              </a:tr>
              <a:tr h="5891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0214762"/>
                  </a:ext>
                </a:extLst>
              </a:tr>
              <a:tr h="5891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090032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C7ACA14-2135-4C00-B8F8-DE3E4715C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166682"/>
              </p:ext>
            </p:extLst>
          </p:nvPr>
        </p:nvGraphicFramePr>
        <p:xfrm>
          <a:off x="971600" y="1308237"/>
          <a:ext cx="7772401" cy="219910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267">
                  <a:extLst>
                    <a:ext uri="{9D8B030D-6E8A-4147-A177-3AD203B41FA5}">
                      <a16:colId xmlns:a16="http://schemas.microsoft.com/office/drawing/2014/main" val="3877561321"/>
                    </a:ext>
                  </a:extLst>
                </a:gridCol>
                <a:gridCol w="1196950">
                  <a:extLst>
                    <a:ext uri="{9D8B030D-6E8A-4147-A177-3AD203B41FA5}">
                      <a16:colId xmlns:a16="http://schemas.microsoft.com/office/drawing/2014/main" val="2153109321"/>
                    </a:ext>
                  </a:extLst>
                </a:gridCol>
                <a:gridCol w="1232703">
                  <a:extLst>
                    <a:ext uri="{9D8B030D-6E8A-4147-A177-3AD203B41FA5}">
                      <a16:colId xmlns:a16="http://schemas.microsoft.com/office/drawing/2014/main" val="4001684242"/>
                    </a:ext>
                  </a:extLst>
                </a:gridCol>
                <a:gridCol w="954451">
                  <a:extLst>
                    <a:ext uri="{9D8B030D-6E8A-4147-A177-3AD203B41FA5}">
                      <a16:colId xmlns:a16="http://schemas.microsoft.com/office/drawing/2014/main" val="2452003637"/>
                    </a:ext>
                  </a:extLst>
                </a:gridCol>
                <a:gridCol w="1277783">
                  <a:extLst>
                    <a:ext uri="{9D8B030D-6E8A-4147-A177-3AD203B41FA5}">
                      <a16:colId xmlns:a16="http://schemas.microsoft.com/office/drawing/2014/main" val="862209885"/>
                    </a:ext>
                  </a:extLst>
                </a:gridCol>
                <a:gridCol w="1890247">
                  <a:extLst>
                    <a:ext uri="{9D8B030D-6E8A-4147-A177-3AD203B41FA5}">
                      <a16:colId xmlns:a16="http://schemas.microsoft.com/office/drawing/2014/main" val="2842665284"/>
                    </a:ext>
                  </a:extLst>
                </a:gridCol>
              </a:tblGrid>
              <a:tr h="2778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کد ملی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میزان سهام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5922155"/>
                  </a:ext>
                </a:extLst>
              </a:tr>
              <a:tr h="9606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043366"/>
                  </a:ext>
                </a:extLst>
              </a:tr>
              <a:tr h="9606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7610721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AB5743EF-22E2-4E43-93CC-A454BBCD5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25" y="29333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316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689718"/>
          </a:xfrm>
        </p:spPr>
        <p:txBody>
          <a:bodyPr>
            <a:norm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همكاران واحد  تحقیق و توسعه مستقر در پارک: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5</a:t>
            </a:fld>
            <a:r>
              <a:rPr lang="fa-IR"/>
              <a:t> از   20 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64CCCB-B7A0-4041-A55A-499CAE4F8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890428"/>
              </p:ext>
            </p:extLst>
          </p:nvPr>
        </p:nvGraphicFramePr>
        <p:xfrm>
          <a:off x="968152" y="3684169"/>
          <a:ext cx="7772400" cy="235840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511">
                  <a:extLst>
                    <a:ext uri="{9D8B030D-6E8A-4147-A177-3AD203B41FA5}">
                      <a16:colId xmlns:a16="http://schemas.microsoft.com/office/drawing/2014/main" val="308288083"/>
                    </a:ext>
                  </a:extLst>
                </a:gridCol>
                <a:gridCol w="1403976">
                  <a:extLst>
                    <a:ext uri="{9D8B030D-6E8A-4147-A177-3AD203B41FA5}">
                      <a16:colId xmlns:a16="http://schemas.microsoft.com/office/drawing/2014/main" val="2971235507"/>
                    </a:ext>
                  </a:extLst>
                </a:gridCol>
                <a:gridCol w="991956">
                  <a:extLst>
                    <a:ext uri="{9D8B030D-6E8A-4147-A177-3AD203B41FA5}">
                      <a16:colId xmlns:a16="http://schemas.microsoft.com/office/drawing/2014/main" val="1427100188"/>
                    </a:ext>
                  </a:extLst>
                </a:gridCol>
                <a:gridCol w="1103902">
                  <a:extLst>
                    <a:ext uri="{9D8B030D-6E8A-4147-A177-3AD203B41FA5}">
                      <a16:colId xmlns:a16="http://schemas.microsoft.com/office/drawing/2014/main" val="3151240074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915143743"/>
                    </a:ext>
                  </a:extLst>
                </a:gridCol>
                <a:gridCol w="1009060">
                  <a:extLst>
                    <a:ext uri="{9D8B030D-6E8A-4147-A177-3AD203B41FA5}">
                      <a16:colId xmlns:a16="http://schemas.microsoft.com/office/drawing/2014/main" val="1628300196"/>
                    </a:ext>
                  </a:extLst>
                </a:gridCol>
                <a:gridCol w="708985">
                  <a:extLst>
                    <a:ext uri="{9D8B030D-6E8A-4147-A177-3AD203B41FA5}">
                      <a16:colId xmlns:a16="http://schemas.microsoft.com/office/drawing/2014/main" val="4133397478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1779817345"/>
                    </a:ext>
                  </a:extLst>
                </a:gridCol>
              </a:tblGrid>
              <a:tr h="68920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رشته تحصيلي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مقطع تحصیلی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اخذ مدرك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اخذ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سمت در واحد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346964"/>
                  </a:ext>
                </a:extLst>
              </a:tr>
              <a:tr h="4909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تمام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پاره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712206"/>
                  </a:ext>
                </a:extLst>
              </a:tr>
              <a:tr h="5891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0214762"/>
                  </a:ext>
                </a:extLst>
              </a:tr>
              <a:tr h="5891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090032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C7ACA14-2135-4C00-B8F8-DE3E4715C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276911"/>
              </p:ext>
            </p:extLst>
          </p:nvPr>
        </p:nvGraphicFramePr>
        <p:xfrm>
          <a:off x="971600" y="1308237"/>
          <a:ext cx="7772401" cy="219910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267">
                  <a:extLst>
                    <a:ext uri="{9D8B030D-6E8A-4147-A177-3AD203B41FA5}">
                      <a16:colId xmlns:a16="http://schemas.microsoft.com/office/drawing/2014/main" val="3877561321"/>
                    </a:ext>
                  </a:extLst>
                </a:gridCol>
                <a:gridCol w="1196950">
                  <a:extLst>
                    <a:ext uri="{9D8B030D-6E8A-4147-A177-3AD203B41FA5}">
                      <a16:colId xmlns:a16="http://schemas.microsoft.com/office/drawing/2014/main" val="2153109321"/>
                    </a:ext>
                  </a:extLst>
                </a:gridCol>
                <a:gridCol w="1232703">
                  <a:extLst>
                    <a:ext uri="{9D8B030D-6E8A-4147-A177-3AD203B41FA5}">
                      <a16:colId xmlns:a16="http://schemas.microsoft.com/office/drawing/2014/main" val="4001684242"/>
                    </a:ext>
                  </a:extLst>
                </a:gridCol>
                <a:gridCol w="954451">
                  <a:extLst>
                    <a:ext uri="{9D8B030D-6E8A-4147-A177-3AD203B41FA5}">
                      <a16:colId xmlns:a16="http://schemas.microsoft.com/office/drawing/2014/main" val="2452003637"/>
                    </a:ext>
                  </a:extLst>
                </a:gridCol>
                <a:gridCol w="1277783">
                  <a:extLst>
                    <a:ext uri="{9D8B030D-6E8A-4147-A177-3AD203B41FA5}">
                      <a16:colId xmlns:a16="http://schemas.microsoft.com/office/drawing/2014/main" val="862209885"/>
                    </a:ext>
                  </a:extLst>
                </a:gridCol>
                <a:gridCol w="1890247">
                  <a:extLst>
                    <a:ext uri="{9D8B030D-6E8A-4147-A177-3AD203B41FA5}">
                      <a16:colId xmlns:a16="http://schemas.microsoft.com/office/drawing/2014/main" val="2842665284"/>
                    </a:ext>
                  </a:extLst>
                </a:gridCol>
              </a:tblGrid>
              <a:tr h="2778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کد ملی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وضعیت نظام وظیفه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5922155"/>
                  </a:ext>
                </a:extLst>
              </a:tr>
              <a:tr h="9606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043366"/>
                  </a:ext>
                </a:extLst>
              </a:tr>
              <a:tr h="9606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7610721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AB5743EF-22E2-4E43-93CC-A454BBCD5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25" y="29333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627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71637-CA92-48E3-98F9-4A9A4D9B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برنامه حضور همکاران تیم در پارک در طول استقرار چگونه خواهد بود.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93DF3-CB8F-41BC-A7E1-F30B71C6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6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375853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43A80-5A2C-4938-8A33-098D8BEBA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fa-IR" dirty="0"/>
              <a:t>سوابق کاری همکاران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764094-ACD4-44B1-BB5B-A28B367FC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7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022869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4DA64-7C58-4411-B33F-DADEF434EBE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7864" y="1697975"/>
            <a:ext cx="5167955" cy="453425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1400" dirty="0"/>
              <a:t>: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45226-01A7-4A08-8B83-07871A59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8</a:t>
            </a:fld>
            <a:endParaRPr lang="fa-IR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FCABD40-1D97-41FD-B8EC-886E5412A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68390"/>
              </p:ext>
            </p:extLst>
          </p:nvPr>
        </p:nvGraphicFramePr>
        <p:xfrm>
          <a:off x="539552" y="1412776"/>
          <a:ext cx="8064897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847">
                  <a:extLst>
                    <a:ext uri="{9D8B030D-6E8A-4147-A177-3AD203B41FA5}">
                      <a16:colId xmlns:a16="http://schemas.microsoft.com/office/drawing/2014/main" val="2899823402"/>
                    </a:ext>
                  </a:extLst>
                </a:gridCol>
                <a:gridCol w="1749013">
                  <a:extLst>
                    <a:ext uri="{9D8B030D-6E8A-4147-A177-3AD203B41FA5}">
                      <a16:colId xmlns:a16="http://schemas.microsoft.com/office/drawing/2014/main" val="861407644"/>
                    </a:ext>
                  </a:extLst>
                </a:gridCol>
                <a:gridCol w="1554679">
                  <a:extLst>
                    <a:ext uri="{9D8B030D-6E8A-4147-A177-3AD203B41FA5}">
                      <a16:colId xmlns:a16="http://schemas.microsoft.com/office/drawing/2014/main" val="3589312478"/>
                    </a:ext>
                  </a:extLst>
                </a:gridCol>
                <a:gridCol w="1554679">
                  <a:extLst>
                    <a:ext uri="{9D8B030D-6E8A-4147-A177-3AD203B41FA5}">
                      <a16:colId xmlns:a16="http://schemas.microsoft.com/office/drawing/2014/main" val="732559876"/>
                    </a:ext>
                  </a:extLst>
                </a:gridCol>
                <a:gridCol w="1554679">
                  <a:extLst>
                    <a:ext uri="{9D8B030D-6E8A-4147-A177-3AD203B41FA5}">
                      <a16:colId xmlns:a16="http://schemas.microsoft.com/office/drawing/2014/main" val="1091530448"/>
                    </a:ext>
                  </a:extLst>
                </a:gridCol>
              </a:tblGrid>
              <a:tr h="770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برتری های محصول/ایده</a:t>
                      </a:r>
                    </a:p>
                    <a:p>
                      <a:pPr marL="0" algn="ctr" defTabSz="914400" rtl="0" eaLnBrk="1" latinLnBrk="0" hangingPunct="1"/>
                      <a:endParaRPr lang="fa-IR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کاربردهای محصول/ایده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عنوان و مشخصات محصولات یا نتایج خروجی 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شرح طرح تحقیقاتی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معرفی مختصرسازمان مادر و محصولات 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521857"/>
                  </a:ext>
                </a:extLst>
              </a:tr>
              <a:tr h="311745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388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576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47AB-D3F2-4D88-9518-F0FEC0A9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نیش مارکت محصول دقیقا برای چه صنایعی خواهد بود.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7F0D9-85C4-4803-B3D8-9BA31D9892B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9592" y="930958"/>
            <a:ext cx="7558608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D9D07-B329-492F-AC7E-52EA84A57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059758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3622</TotalTime>
  <Words>966</Words>
  <Application>Microsoft Office PowerPoint</Application>
  <PresentationFormat>On-screen Show (4:3)</PresentationFormat>
  <Paragraphs>292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B Nazanin</vt:lpstr>
      <vt:lpstr>Calibri</vt:lpstr>
      <vt:lpstr>IranNastaliq</vt:lpstr>
      <vt:lpstr>Symbol</vt:lpstr>
      <vt:lpstr>Times New Roman</vt:lpstr>
      <vt:lpstr>Tw Cen MT</vt:lpstr>
      <vt:lpstr>yekancdn</vt:lpstr>
      <vt:lpstr>Droplet</vt:lpstr>
      <vt:lpstr>نکات قابل توجهی که در صورت عدم رعایت آنها طرح ارسالی مورد بررسی قرار نخواهد گرفت: 1- عدم پاسخ دهی به کلیه سوالات 2-پاسخ دهی بصورت کلی‌گویی  3- اجتناب از ارائه توضیحاتی که ارتباطی با سوال مطرح شده ندارند.</vt:lpstr>
      <vt:lpstr>PowerPoint Presentation</vt:lpstr>
      <vt:lpstr>آگهی ثبت شرکت (درصورت ثبت شرکت) </vt:lpstr>
      <vt:lpstr>سهامداران/ موسسين واحد فناور:</vt:lpstr>
      <vt:lpstr>همكاران واحد  تحقیق و توسعه مستقر در پارک:</vt:lpstr>
      <vt:lpstr>برنامه حضور همکاران تیم در پارک در طول استقرار چگونه خواهد بود.</vt:lpstr>
      <vt:lpstr>سوابق کاری همکاران</vt:lpstr>
      <vt:lpstr>PowerPoint Presentation</vt:lpstr>
      <vt:lpstr>نیش مارکت محصول دقیقا برای چه صنایعی خواهد بود.</vt:lpstr>
      <vt:lpstr>میزان توسعه محصول /خدمت: </vt:lpstr>
      <vt:lpstr>سطح تکنولوژی:</vt:lpstr>
      <vt:lpstr>تصویر یا فیلم کوتاه  3 دقیقه ای از محصول</vt:lpstr>
      <vt:lpstr>مدل درآمدی یا همان مدل تجاری ورود به بازار</vt:lpstr>
      <vt:lpstr>سوال 1 طرح توجیهی: بخش بازار : محصول را از نظر شرایط حاکم بر بازار بررسی کنید.(آمار تولید محصول در کشور تا چند سال اخیر چقدر بوده و میزان ظرفیت بازار را پیش بینی کنید.) </vt:lpstr>
      <vt:lpstr>سوال 2 طرح توجیهی: بخش فنی : روش تولید محصول٬ ماشین آلات مورد نیاز٬ فضای سوله مورد نیاز٬ تعداد پرسنل مورد نیاز</vt:lpstr>
      <vt:lpstr>سوال 3 طرح توجیهی: بخش مالی : سرمایه در گردش مورد نیاز٬ هزینه خرید ماشین آلات٬ حقوق ها و دستمزد های پرسنل و دیگر اسناد مالی </vt:lpstr>
      <vt:lpstr>برنامه عملیاتی رسیدن به اهداف در افق 12‌ماهه:(تیم کاری،ثبت حقوقی،تثبت محصول،تثبیت بازار، مجوزها، ورود به بازار)</vt:lpstr>
      <vt:lpstr>رقبای اصلی شما در بازار به تفکیک رقبای داخلی و خارجی عبارتند از </vt:lpstr>
      <vt:lpstr>ویژگی های مزیت رقابتی محصول ما در مقایسه با رقبا مشخصا  ذکر شود.</vt:lpstr>
      <vt:lpstr>ورود محصول/ خدمت به بازارنیازمند چه مجوزهایی است ؟ لطفاً توضيح دهيد؟ </vt:lpstr>
      <vt:lpstr>درج مجوزها (درصورت موجود)</vt:lpstr>
      <vt:lpstr>مهار مسائل زیست محیطی</vt:lpstr>
      <vt:lpstr>پیش بینی اعتبار مورد نیاز برای یک دوره یکساله به میلیون  تومان</vt:lpstr>
      <vt:lpstr>تجهیزات مورد نیاز و راه‌های تامین منابع مالی </vt:lpstr>
      <vt:lpstr>آیا تاکنون حمایت‌ها و پشتیبانی‌های مالی و معنوی سازمان‌ها یا نهادهای خصوصی یا دولتی از ایده پیشنهادی انجام شده ویا در مرکزرشد دیگری  استقرارداشته﻿اید؟</vt:lpstr>
      <vt:lpstr>فضای کار و امکانات لازم و کاربرد استفاده از این فضا را تشریح نمایید.</vt:lpstr>
      <vt:lpstr>خدمات و امکانات  مورد نياز واحد فناور به هنگام استقرار در پارک برای تولید محصول</vt:lpstr>
      <vt:lpstr>اطلاعات تماس</vt:lpstr>
    </vt:vector>
  </TitlesOfParts>
  <Company>#%www.IRWIT.com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Gsoft Group</dc:creator>
  <cp:lastModifiedBy>park</cp:lastModifiedBy>
  <cp:revision>432</cp:revision>
  <dcterms:created xsi:type="dcterms:W3CDTF">2010-07-23T06:35:44Z</dcterms:created>
  <dcterms:modified xsi:type="dcterms:W3CDTF">2025-03-03T06:07:59Z</dcterms:modified>
</cp:coreProperties>
</file>